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6" r:id="rId7"/>
    <p:sldId id="268" r:id="rId8"/>
    <p:sldId id="264" r:id="rId9"/>
    <p:sldId id="262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600"/>
    <a:srgbClr val="0B753A"/>
    <a:srgbClr val="2A2D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D16A-D539-4392-829E-8F7343ECE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AB153-1698-48BF-9C92-6D0EAC58E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8DC5F-8CBF-4CEB-8612-1AD246F3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3C892-9FCD-4A5B-AC1C-5F5AEEAF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ACE7C-C0C8-4650-8570-D8DE1BA1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90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3C28-9B1B-4D21-8F03-DF31DF8B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A9181-C1AA-44EF-81BB-CEDF45F4F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EA3A-F2F6-4BF5-92C2-6D9EF7AA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D9496-2C69-4302-85F1-51CB9DBB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AE263-FFBB-4C33-8B06-49B988C8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50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E11E7-0AB8-4130-8C70-571B748C1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E34DD-2C14-4205-8292-688C6EAF4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65D72-3EAC-4540-879C-94162572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CF42A-AC62-431E-8133-282C43BD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E10F8-EB30-476D-A78E-E1A7A625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85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D9AA-B878-41AE-9BB6-2064D780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AC75E-D0CF-48BA-AC3F-12CAE8C0E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C37F5-2022-4D8A-9EBD-A85E81F0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B4917-9EF2-47D7-9468-168682A8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AC143-D50F-4099-A7BC-FBBD5323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98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87F6-9FFF-49E8-A386-8B98D040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EF0B6-CD42-4F54-9D5F-176F48053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7B51F-CC4E-43E7-817D-6C5D3188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23D86-4DD7-4FB6-8910-FA940DDD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E0212-9BEB-4266-BF98-50F746A9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40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165E-5030-4668-9F21-0258DF7A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BDFF-905F-464C-BC59-3444EDE49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9D9A4-4354-404D-AE62-C34CCD5F4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7BCA9-7BCE-4EE1-9F75-B4D6AAE4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79B56-A564-4C76-98F5-B2C18AA5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452F1-E44C-4769-A517-C4FDFE6E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25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10DB-9AE9-4699-8AFB-A7CFCD16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DF7EF-D03A-47B0-8FD1-FC83C52F1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908B7-131F-4F5B-85A0-F3E4F63A7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AC4FF-CE96-4645-A4EB-C98F597B8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16EEE-5196-42FA-9AA8-FBC54A02C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6690FB-928E-4A03-BF36-E213E0C3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A4697-4906-49D5-829C-B7EA7211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A2901-F320-4725-B2E7-E979E157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92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91B8-C9A3-45D9-B51A-7BB23A2D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03B80-6E1F-4143-BCC5-ED0010D8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D5BC2-4FA3-495F-BD47-5ED9E1E6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24514-77F1-4BFD-AD9E-7DC39584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0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78D68-19FE-4EAF-8171-8D7B0CDE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F3824-B726-4AB1-882D-A0E8A143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316AA-85F3-496D-B7F5-F0EFBB90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59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5058-0428-44EE-B103-711C709F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D67A8-1D57-471F-B74F-37D27EA7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3D120-602D-4C98-A85B-44EA24D86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97AE6-B111-457E-A4EE-E39276BF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518D7-919E-47E3-AED0-0AEF7460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25F9B-9D36-4F5C-ADF6-463B0CD9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20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181B-1B30-42F5-BA8A-EB274826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4B1FD-7C22-4A15-950C-80BB7417A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BD4BD-605A-494E-BF3D-5A040426B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CBFFE-B3C0-44B4-97C1-1E770469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A1F53-1659-47C5-AF84-A78E53CD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34991-98A0-4393-9FC2-E23E4778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71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B5AA7-F856-408D-A09B-5A8277E8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88FF9-A65D-4F89-A0EC-ACDD39D1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93F6D-E15D-407A-BDAF-A4B4C5BED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09A0-9109-479E-8F55-D61B350C9F28}" type="datetimeFigureOut">
              <a:rPr lang="en-AU" smtClean="0"/>
              <a:t>29/04/2021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4B0BA-150E-4F4F-BEB8-CBF681517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DCEBE-EC41-41B7-A7B0-F4BCBD0A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D829-08D6-4962-A8F4-BC77C5D0D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25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wanfc.com.au/joey-fixtures-202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iamcneillyproperty.com.a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65A738-278E-4514-B905-1E77EF0E949B}"/>
              </a:ext>
            </a:extLst>
          </p:cNvPr>
          <p:cNvSpPr/>
          <p:nvPr/>
        </p:nvSpPr>
        <p:spPr>
          <a:xfrm>
            <a:off x="0" y="1214438"/>
            <a:ext cx="12192000" cy="1633537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3E3B5-29A0-4120-9349-6D8BC6352087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0E2E3-D318-4B91-8EBE-F4F692C99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14438"/>
            <a:ext cx="12191999" cy="1319212"/>
          </a:xfrm>
        </p:spPr>
        <p:txBody>
          <a:bodyPr/>
          <a:lstStyle/>
          <a:p>
            <a:r>
              <a:rPr lang="en-AU" dirty="0">
                <a:solidFill>
                  <a:srgbClr val="D8C600"/>
                </a:solidFill>
              </a:rPr>
              <a:t>Joey Soccer 2021</a:t>
            </a:r>
          </a:p>
        </p:txBody>
      </p:sp>
      <p:pic>
        <p:nvPicPr>
          <p:cNvPr id="2050" name="Picture 2" descr="Masters (35+) — UWA-Nedlands Football Club">
            <a:extLst>
              <a:ext uri="{FF2B5EF4-FFF2-40B4-BE49-F238E27FC236}">
                <a16:creationId xmlns:a16="http://schemas.microsoft.com/office/drawing/2014/main" id="{83B37933-075C-4E90-960A-9D0943D4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41CE2D-1977-48B5-9E22-2B772ECD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29" y="3042038"/>
            <a:ext cx="2813538" cy="27432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49E20FC-D875-4CCF-976A-CCADBA846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369607"/>
            <a:ext cx="1452562" cy="11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2095ED0-9780-4C49-9412-A2B49FA4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7" y="5532778"/>
            <a:ext cx="29051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8BD052-640B-4C59-8932-D80F39640A4C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92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643BC9-AC73-4420-ACC6-4A64AF88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" b="1666"/>
          <a:stretch/>
        </p:blipFill>
        <p:spPr>
          <a:xfrm>
            <a:off x="591666" y="2335566"/>
            <a:ext cx="6844556" cy="42922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31A880-0EA3-40BC-B052-BCCEC1DECFA2}"/>
              </a:ext>
            </a:extLst>
          </p:cNvPr>
          <p:cNvSpPr/>
          <p:nvPr/>
        </p:nvSpPr>
        <p:spPr>
          <a:xfrm>
            <a:off x="3908031" y="4967642"/>
            <a:ext cx="493635" cy="5491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27E3CA-B34B-4CBA-8886-B844EFB5CEB2}"/>
              </a:ext>
            </a:extLst>
          </p:cNvPr>
          <p:cNvCxnSpPr>
            <a:cxnSpLocks/>
          </p:cNvCxnSpPr>
          <p:nvPr/>
        </p:nvCxnSpPr>
        <p:spPr>
          <a:xfrm>
            <a:off x="4327842" y="5278711"/>
            <a:ext cx="301313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CDDA2C-E657-4B71-8115-07DDEF76D254}"/>
              </a:ext>
            </a:extLst>
          </p:cNvPr>
          <p:cNvSpPr txBox="1"/>
          <p:nvPr/>
        </p:nvSpPr>
        <p:spPr>
          <a:xfrm>
            <a:off x="7340972" y="4843777"/>
            <a:ext cx="276224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Manned information Desk (east and west side)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Toilets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80FD7D-ED3E-46DC-B0FA-BBADF02DE22D}"/>
              </a:ext>
            </a:extLst>
          </p:cNvPr>
          <p:cNvSpPr/>
          <p:nvPr/>
        </p:nvSpPr>
        <p:spPr>
          <a:xfrm>
            <a:off x="3331779" y="6013686"/>
            <a:ext cx="576252" cy="114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4810C8-82E6-4AB8-A995-8A7744680C98}"/>
              </a:ext>
            </a:extLst>
          </p:cNvPr>
          <p:cNvSpPr txBox="1"/>
          <p:nvPr/>
        </p:nvSpPr>
        <p:spPr>
          <a:xfrm>
            <a:off x="7340972" y="5901559"/>
            <a:ext cx="2762249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Coffee and food vans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9951570D-7995-4D13-98F3-95D0D481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FCE75C-23CE-4E6E-B79A-87599C65E83C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80B534-72E7-4E8A-A33A-BA376EDCDC8C}"/>
              </a:ext>
            </a:extLst>
          </p:cNvPr>
          <p:cNvSpPr/>
          <p:nvPr/>
        </p:nvSpPr>
        <p:spPr>
          <a:xfrm>
            <a:off x="-3" y="1214438"/>
            <a:ext cx="12192000" cy="1057275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2" descr="Masters (35+) — UWA-Nedlands Football Club">
            <a:extLst>
              <a:ext uri="{FF2B5EF4-FFF2-40B4-BE49-F238E27FC236}">
                <a16:creationId xmlns:a16="http://schemas.microsoft.com/office/drawing/2014/main" id="{EFF87CEC-C2AB-46E7-A475-94C02DCD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F143360-A131-4113-BB82-91F7648A477B}"/>
              </a:ext>
            </a:extLst>
          </p:cNvPr>
          <p:cNvSpPr txBox="1">
            <a:spLocks/>
          </p:cNvSpPr>
          <p:nvPr/>
        </p:nvSpPr>
        <p:spPr>
          <a:xfrm>
            <a:off x="204788" y="1214438"/>
            <a:ext cx="11987210" cy="131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D8C600"/>
                </a:solidFill>
              </a:rPr>
              <a:t>The Location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DE87B2-ADD5-4B90-907F-A437B144D94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918694" y="6070836"/>
            <a:ext cx="34222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BB4D7-46B9-40CC-945C-5D80E93718CB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A5EB05-AA24-42C8-A33F-98EF9C830971}"/>
              </a:ext>
            </a:extLst>
          </p:cNvPr>
          <p:cNvSpPr txBox="1"/>
          <p:nvPr/>
        </p:nvSpPr>
        <p:spPr>
          <a:xfrm>
            <a:off x="7436221" y="2930822"/>
            <a:ext cx="467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Fixtures are available on the website </a:t>
            </a:r>
            <a:r>
              <a:rPr lang="en-AU" dirty="0">
                <a:hlinkClick r:id="rId4"/>
              </a:rPr>
              <a:t>https://www.uwanfc.com.au/joey-fixtures-2021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944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>
            <a:extLst>
              <a:ext uri="{FF2B5EF4-FFF2-40B4-BE49-F238E27FC236}">
                <a16:creationId xmlns:a16="http://schemas.microsoft.com/office/drawing/2014/main" id="{9951570D-7995-4D13-98F3-95D0D481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FCE75C-23CE-4E6E-B79A-87599C65E83C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80B534-72E7-4E8A-A33A-BA376EDCDC8C}"/>
              </a:ext>
            </a:extLst>
          </p:cNvPr>
          <p:cNvSpPr/>
          <p:nvPr/>
        </p:nvSpPr>
        <p:spPr>
          <a:xfrm>
            <a:off x="-3" y="1214438"/>
            <a:ext cx="12192000" cy="1057275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2" descr="Masters (35+) — UWA-Nedlands Football Club">
            <a:extLst>
              <a:ext uri="{FF2B5EF4-FFF2-40B4-BE49-F238E27FC236}">
                <a16:creationId xmlns:a16="http://schemas.microsoft.com/office/drawing/2014/main" id="{EFF87CEC-C2AB-46E7-A475-94C02DCD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F143360-A131-4113-BB82-91F7648A477B}"/>
              </a:ext>
            </a:extLst>
          </p:cNvPr>
          <p:cNvSpPr txBox="1">
            <a:spLocks/>
          </p:cNvSpPr>
          <p:nvPr/>
        </p:nvSpPr>
        <p:spPr>
          <a:xfrm>
            <a:off x="204788" y="1214438"/>
            <a:ext cx="11987210" cy="131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D8C600"/>
                </a:solidFill>
              </a:rPr>
              <a:t>Our Sponsors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BB4D7-46B9-40CC-945C-5D80E93718CB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58C755-674B-45A6-A80B-CC99C185B830}"/>
              </a:ext>
            </a:extLst>
          </p:cNvPr>
          <p:cNvSpPr txBox="1"/>
          <p:nvPr/>
        </p:nvSpPr>
        <p:spPr>
          <a:xfrm>
            <a:off x="314325" y="2466975"/>
            <a:ext cx="11410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grateful for the support of our sponsors TES Electrical and Tonia McNeilly, without whom we could not make this great community-building event happen</a:t>
            </a:r>
            <a:endParaRPr lang="en-AU" dirty="0"/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Tonia McNeilly is in her 7</a:t>
            </a:r>
            <a:r>
              <a:rPr lang="en-AU" baseline="30000" dirty="0"/>
              <a:t>th</a:t>
            </a:r>
            <a:r>
              <a:rPr lang="en-AU" dirty="0"/>
              <a:t> year of Joey Soccer, please consider Tonia if you are thinking about selling your home </a:t>
            </a:r>
            <a:r>
              <a:rPr lang="en-AU" dirty="0">
                <a:hlinkClick r:id="rId3"/>
              </a:rPr>
              <a:t>http://www.toniamcneillyproperty.com.au/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CA4B17B4-E361-4600-913C-CF9FCF4F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5135432"/>
            <a:ext cx="1900237" cy="14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0ED43CCF-577F-4881-82E8-2C101073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59" y="5308600"/>
            <a:ext cx="4140154" cy="11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9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8E72F-D3DA-46CD-A91F-E96AAEA2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8" y="2366169"/>
            <a:ext cx="11987212" cy="4167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One of the largest football clubs in Western Australia</a:t>
            </a:r>
          </a:p>
          <a:p>
            <a:r>
              <a:rPr lang="en-AU" sz="2000" dirty="0"/>
              <a:t>Established following the merger between Nedlands FC and UWA Soccer Club in 2011</a:t>
            </a:r>
          </a:p>
          <a:p>
            <a:r>
              <a:rPr lang="en-AU" sz="2000" dirty="0"/>
              <a:t>Over 1,500 members</a:t>
            </a:r>
          </a:p>
          <a:p>
            <a:r>
              <a:rPr lang="en-AU" sz="2000" dirty="0"/>
              <a:t>Offering an opportunity to play football for boys, girls, men and women of all age and ability</a:t>
            </a:r>
          </a:p>
          <a:p>
            <a:r>
              <a:rPr lang="en-AU" sz="2000" dirty="0"/>
              <a:t>In 2021 our youngest member will be 4 and our oldest member will be 66 years of age </a:t>
            </a:r>
          </a:p>
          <a:p>
            <a:r>
              <a:rPr lang="en-AU" sz="2000" dirty="0"/>
              <a:t>Everyone is welcome at UWA Nedlands FC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D9553-BA83-4B15-9636-32A16F9B0FEC}"/>
              </a:ext>
            </a:extLst>
          </p:cNvPr>
          <p:cNvSpPr/>
          <p:nvPr/>
        </p:nvSpPr>
        <p:spPr>
          <a:xfrm>
            <a:off x="-3" y="1214438"/>
            <a:ext cx="12192000" cy="1057275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B14671-D3A9-4E22-977D-42C522351DDD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 descr="Masters (35+) — UWA-Nedlands Football Club">
            <a:extLst>
              <a:ext uri="{FF2B5EF4-FFF2-40B4-BE49-F238E27FC236}">
                <a16:creationId xmlns:a16="http://schemas.microsoft.com/office/drawing/2014/main" id="{50B8584B-A752-46C5-B55E-32102B7E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2BFA5D-5952-43C2-808C-36E4145594F2}"/>
              </a:ext>
            </a:extLst>
          </p:cNvPr>
          <p:cNvSpPr txBox="1">
            <a:spLocks/>
          </p:cNvSpPr>
          <p:nvPr/>
        </p:nvSpPr>
        <p:spPr>
          <a:xfrm>
            <a:off x="204788" y="1214438"/>
            <a:ext cx="1198721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D8C600"/>
                </a:solidFill>
              </a:rPr>
              <a:t>About UWA Nedlands Football Club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95E21-1CC9-406E-8EB0-9CA2DCA3E06E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93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F167-2D3C-4E0C-9AA4-C1865953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Joey Soccer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8A6E-6143-40D0-906C-9A12B4ED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6" y="2439426"/>
            <a:ext cx="10310812" cy="4053449"/>
          </a:xfrm>
        </p:spPr>
        <p:txBody>
          <a:bodyPr>
            <a:noAutofit/>
          </a:bodyPr>
          <a:lstStyle/>
          <a:p>
            <a:r>
              <a:rPr lang="en-AU" sz="1800" dirty="0"/>
              <a:t>Started in 2009</a:t>
            </a:r>
          </a:p>
          <a:p>
            <a:r>
              <a:rPr lang="en-AU" sz="1800" dirty="0"/>
              <a:t>Primary School based (over 25 primary schools participate)</a:t>
            </a:r>
          </a:p>
          <a:p>
            <a:r>
              <a:rPr lang="en-AU" sz="1800" dirty="0"/>
              <a:t>Almost 900 kids participating in 2021</a:t>
            </a:r>
          </a:p>
          <a:p>
            <a:r>
              <a:rPr lang="en-AU" sz="1800" dirty="0"/>
              <a:t>Based on the Football Federation Australia (FFA) small-sided games (SSG) model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Joey Soccer is about:</a:t>
            </a:r>
          </a:p>
          <a:p>
            <a:r>
              <a:rPr lang="en-US" sz="1800" dirty="0"/>
              <a:t>Fun, football sessions that build fundamental motor skills;</a:t>
            </a:r>
          </a:p>
          <a:p>
            <a:r>
              <a:rPr lang="en-US" sz="1800" dirty="0"/>
              <a:t>Activities aim to improve confidence and self-esteem;</a:t>
            </a:r>
          </a:p>
          <a:p>
            <a:r>
              <a:rPr lang="en-US" sz="1800" dirty="0"/>
              <a:t>Make new friends and develop fundamental social skills; </a:t>
            </a:r>
          </a:p>
          <a:p>
            <a:r>
              <a:rPr lang="en-US" sz="1800" dirty="0"/>
              <a:t>Develop values of team work, cooperation, fair play, and respect for others; </a:t>
            </a:r>
          </a:p>
          <a:p>
            <a:r>
              <a:rPr lang="en-US" sz="1800" dirty="0"/>
              <a:t>Keep healthy by getting active; </a:t>
            </a:r>
          </a:p>
          <a:p>
            <a:endParaRPr lang="en-AU" sz="2000" dirty="0"/>
          </a:p>
          <a:p>
            <a:endParaRPr lang="en-AU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B68CEA-1457-4437-89BD-41656D9C5367}"/>
              </a:ext>
            </a:extLst>
          </p:cNvPr>
          <p:cNvSpPr txBox="1">
            <a:spLocks/>
          </p:cNvSpPr>
          <p:nvPr/>
        </p:nvSpPr>
        <p:spPr>
          <a:xfrm>
            <a:off x="838200" y="31615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E0FFF-32E5-463F-9EA8-8A89FA452732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2" descr="Masters (35+) — UWA-Nedlands Football Club">
            <a:extLst>
              <a:ext uri="{FF2B5EF4-FFF2-40B4-BE49-F238E27FC236}">
                <a16:creationId xmlns:a16="http://schemas.microsoft.com/office/drawing/2014/main" id="{E530F094-D021-4E47-ABE7-478E7F9C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82BE7D-DD68-4A3D-AD25-DD1AE44A7CC1}"/>
              </a:ext>
            </a:extLst>
          </p:cNvPr>
          <p:cNvSpPr/>
          <p:nvPr/>
        </p:nvSpPr>
        <p:spPr>
          <a:xfrm>
            <a:off x="-3" y="1214438"/>
            <a:ext cx="12192000" cy="1057275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6258B4-9300-4184-BCAD-26E0E66415CF}"/>
              </a:ext>
            </a:extLst>
          </p:cNvPr>
          <p:cNvSpPr txBox="1">
            <a:spLocks/>
          </p:cNvSpPr>
          <p:nvPr/>
        </p:nvSpPr>
        <p:spPr>
          <a:xfrm>
            <a:off x="204788" y="1214438"/>
            <a:ext cx="1198721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D8C600"/>
                </a:solidFill>
              </a:rPr>
              <a:t>About Joey Soccer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DA8A56-6D67-4B1A-A073-CC47117B3CB0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31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F167-2D3C-4E0C-9AA4-C1865953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Joey Soccer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B68CEA-1457-4437-89BD-41656D9C5367}"/>
              </a:ext>
            </a:extLst>
          </p:cNvPr>
          <p:cNvSpPr txBox="1">
            <a:spLocks/>
          </p:cNvSpPr>
          <p:nvPr/>
        </p:nvSpPr>
        <p:spPr>
          <a:xfrm>
            <a:off x="838200" y="31615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E0FFF-32E5-463F-9EA8-8A89FA452732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2" descr="Masters (35+) — UWA-Nedlands Football Club">
            <a:extLst>
              <a:ext uri="{FF2B5EF4-FFF2-40B4-BE49-F238E27FC236}">
                <a16:creationId xmlns:a16="http://schemas.microsoft.com/office/drawing/2014/main" id="{E530F094-D021-4E47-ABE7-478E7F9C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151C1A-DCC2-4D10-B1D6-F5A6595D98F6}"/>
              </a:ext>
            </a:extLst>
          </p:cNvPr>
          <p:cNvSpPr/>
          <p:nvPr/>
        </p:nvSpPr>
        <p:spPr>
          <a:xfrm>
            <a:off x="-3" y="1214438"/>
            <a:ext cx="12192000" cy="1057275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6258B4-9300-4184-BCAD-26E0E66415CF}"/>
              </a:ext>
            </a:extLst>
          </p:cNvPr>
          <p:cNvSpPr txBox="1">
            <a:spLocks/>
          </p:cNvSpPr>
          <p:nvPr/>
        </p:nvSpPr>
        <p:spPr>
          <a:xfrm>
            <a:off x="204788" y="1214438"/>
            <a:ext cx="1198721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D8C600"/>
                </a:solidFill>
              </a:rPr>
              <a:t>Discovering a love for football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88CF58-9071-405D-9F40-67F0D300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751" y="2428876"/>
            <a:ext cx="3890249" cy="409416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F3B86F-94E6-4C22-B6F3-087F11391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8" y="2545556"/>
            <a:ext cx="8539162" cy="4081464"/>
          </a:xfrm>
        </p:spPr>
        <p:txBody>
          <a:bodyPr>
            <a:noAutofit/>
          </a:bodyPr>
          <a:lstStyle/>
          <a:p>
            <a:r>
              <a:rPr lang="en-AU" sz="1700" dirty="0"/>
              <a:t>Joey Soccer is part of the Discovery phase of football development (4-9 years)</a:t>
            </a:r>
          </a:p>
          <a:p>
            <a:r>
              <a:rPr lang="en-AU" sz="1700" dirty="0"/>
              <a:t>Emphasis is on building a love of the game (and playing sports more generally)</a:t>
            </a:r>
          </a:p>
          <a:p>
            <a:r>
              <a:rPr lang="en-AU" sz="1700" dirty="0"/>
              <a:t>There should be little to no coaching</a:t>
            </a:r>
          </a:p>
          <a:p>
            <a:pPr marL="0" indent="0">
              <a:buNone/>
            </a:pPr>
            <a:endParaRPr lang="en-AU" sz="1700" dirty="0"/>
          </a:p>
          <a:p>
            <a:pPr marL="0" indent="0">
              <a:buNone/>
            </a:pPr>
            <a:r>
              <a:rPr lang="en-AU" sz="1700" dirty="0"/>
              <a:t>Characteristics of children in this age bracket</a:t>
            </a:r>
          </a:p>
          <a:p>
            <a:pPr marL="285750" indent="-285750"/>
            <a:r>
              <a:rPr lang="en-US" sz="1700" dirty="0"/>
              <a:t>They are still ‘clumsy’ (lack fine motor skills), because they are still developing their coordination</a:t>
            </a:r>
          </a:p>
          <a:p>
            <a:pPr marL="285750" indent="-285750"/>
            <a:r>
              <a:rPr lang="en-US" sz="1700" dirty="0"/>
              <a:t>They have a short span of attention and are quickly and easily distracted</a:t>
            </a:r>
          </a:p>
          <a:p>
            <a:pPr marL="285750" indent="-285750"/>
            <a:r>
              <a:rPr lang="en-US" sz="1700" dirty="0"/>
              <a:t>They are ‘</a:t>
            </a:r>
            <a:r>
              <a:rPr lang="en-US" sz="1700" dirty="0" err="1"/>
              <a:t>self-centred</a:t>
            </a:r>
            <a:r>
              <a:rPr lang="en-US" sz="1700" dirty="0"/>
              <a:t>’ and not yet able to really work together (so do not ask them to perform team play, it is impossible for them!)</a:t>
            </a:r>
          </a:p>
          <a:p>
            <a:pPr marL="285750" indent="-285750"/>
            <a:r>
              <a:rPr lang="en-US" sz="1700" dirty="0"/>
              <a:t>They play or participate for fun with short bursts of energy and enthusiasm</a:t>
            </a:r>
          </a:p>
          <a:p>
            <a:pPr marL="285750" indent="-285750"/>
            <a:r>
              <a:rPr lang="en-US" sz="1700" dirty="0"/>
              <a:t>They are unable to handle a lot of information (instructions; feedback)</a:t>
            </a:r>
          </a:p>
          <a:p>
            <a:endParaRPr lang="en-AU" sz="1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73BA0F-B034-4A57-AE07-2358EF6FF447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750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C5891A7-E13F-40B5-B799-49FE75AC637A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AA5A605-C771-4EC8-A684-B51445616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32706"/>
              </p:ext>
            </p:extLst>
          </p:nvPr>
        </p:nvGraphicFramePr>
        <p:xfrm>
          <a:off x="371475" y="2690813"/>
          <a:ext cx="107632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625">
                  <a:extLst>
                    <a:ext uri="{9D8B030D-6E8A-4147-A177-3AD203B41FA5}">
                      <a16:colId xmlns:a16="http://schemas.microsoft.com/office/drawing/2014/main" val="3593697933"/>
                    </a:ext>
                  </a:extLst>
                </a:gridCol>
                <a:gridCol w="5381625">
                  <a:extLst>
                    <a:ext uri="{9D8B030D-6E8A-4147-A177-3AD203B41FA5}">
                      <a16:colId xmlns:a16="http://schemas.microsoft.com/office/drawing/2014/main" val="3216796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Session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Session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61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1:15 Warm up/Training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2.45 Warm up/Training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16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1:30 Start of First 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3:00 Start of first half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5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1:50 Half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3:20 Half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094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1:55 Start of Second Half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3:25 Start of Second Half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6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2:15 Finish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3:45 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5562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F9B60D-9A4D-432F-9A1E-B00127A84AC0}"/>
              </a:ext>
            </a:extLst>
          </p:cNvPr>
          <p:cNvSpPr txBox="1"/>
          <p:nvPr/>
        </p:nvSpPr>
        <p:spPr>
          <a:xfrm>
            <a:off x="371475" y="5154612"/>
            <a:ext cx="1076325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Each Team assist once during the season in setting up the pitches and once in packing goals away. Set up for the first session starts at 1:00 (please make sure you are on time if your team is rostered on), pack up after the last session is to be completed at 4:00. </a:t>
            </a:r>
          </a:p>
        </p:txBody>
      </p:sp>
      <p:pic>
        <p:nvPicPr>
          <p:cNvPr id="17" name="Picture 2" descr="Masters (35+) — UWA-Nedlands Football Club">
            <a:extLst>
              <a:ext uri="{FF2B5EF4-FFF2-40B4-BE49-F238E27FC236}">
                <a16:creationId xmlns:a16="http://schemas.microsoft.com/office/drawing/2014/main" id="{EA4A109B-F5DA-47B0-B855-05FF6069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1ACACF6-F371-42FF-921D-0EF1659EBB19}"/>
              </a:ext>
            </a:extLst>
          </p:cNvPr>
          <p:cNvSpPr/>
          <p:nvPr/>
        </p:nvSpPr>
        <p:spPr>
          <a:xfrm>
            <a:off x="-3" y="1214438"/>
            <a:ext cx="12192000" cy="1057275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9731F74-1BA3-483D-8F37-D58B29B0221D}"/>
              </a:ext>
            </a:extLst>
          </p:cNvPr>
          <p:cNvSpPr txBox="1">
            <a:spLocks/>
          </p:cNvSpPr>
          <p:nvPr/>
        </p:nvSpPr>
        <p:spPr>
          <a:xfrm>
            <a:off x="204788" y="1214438"/>
            <a:ext cx="1198721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D8C600"/>
                </a:solidFill>
              </a:rPr>
              <a:t>Game Day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1F2385-F16C-4805-8A58-2D335A244827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6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38013-F3F1-4BED-93E3-4599C16D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88" y="2506662"/>
            <a:ext cx="11739562" cy="4121150"/>
          </a:xfrm>
        </p:spPr>
        <p:txBody>
          <a:bodyPr>
            <a:normAutofit/>
          </a:bodyPr>
          <a:lstStyle/>
          <a:p>
            <a:r>
              <a:rPr lang="en-AU" sz="2000" dirty="0"/>
              <a:t>Each Joey Soccer sessions starts with 15 minutes of training</a:t>
            </a:r>
          </a:p>
          <a:p>
            <a:r>
              <a:rPr lang="en-AU" sz="2000" dirty="0"/>
              <a:t>These 15 minutes are a great opportunity to play fun games that get the kids warmed up and to work on some skills such as dribbling and shooting</a:t>
            </a:r>
          </a:p>
          <a:p>
            <a:r>
              <a:rPr lang="en-AU" sz="2000" dirty="0"/>
              <a:t>This is also a great opportunity for parents to join in the fun so make the most of it!</a:t>
            </a:r>
          </a:p>
          <a:p>
            <a:r>
              <a:rPr lang="en-AU" sz="2000" dirty="0"/>
              <a:t>A handbook with a range of games has been attached to this email and we strongly encourage you to try some of the games out</a:t>
            </a:r>
          </a:p>
          <a:p>
            <a:r>
              <a:rPr lang="en-AU" sz="2000" dirty="0"/>
              <a:t>Keep it simple and remember that kids love to race each other, testing their skills against each other and opportunities to kick the ball on goal</a:t>
            </a:r>
          </a:p>
          <a:p>
            <a:r>
              <a:rPr lang="en-AU" sz="2000" dirty="0"/>
              <a:t>The ‘Ball Thief’, ‘Cops and Robbers’ and ‘Cat and Mouse’ are some great examples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A5A29-8573-43A4-87CC-8B4AD8F2F4AD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2" descr="Masters (35+) — UWA-Nedlands Football Club">
            <a:extLst>
              <a:ext uri="{FF2B5EF4-FFF2-40B4-BE49-F238E27FC236}">
                <a16:creationId xmlns:a16="http://schemas.microsoft.com/office/drawing/2014/main" id="{D0B2E964-1A5E-49AF-9365-D39FB2C2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345643-7354-4D22-B438-C370C96FB62E}"/>
              </a:ext>
            </a:extLst>
          </p:cNvPr>
          <p:cNvSpPr/>
          <p:nvPr/>
        </p:nvSpPr>
        <p:spPr>
          <a:xfrm>
            <a:off x="-3" y="1214438"/>
            <a:ext cx="12192000" cy="1057275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845497-D072-45E4-BBAD-FA1720DFBA1B}"/>
              </a:ext>
            </a:extLst>
          </p:cNvPr>
          <p:cNvSpPr txBox="1">
            <a:spLocks/>
          </p:cNvSpPr>
          <p:nvPr/>
        </p:nvSpPr>
        <p:spPr>
          <a:xfrm>
            <a:off x="204788" y="1214438"/>
            <a:ext cx="1198721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D8C600"/>
                </a:solidFill>
              </a:rPr>
              <a:t>Training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3863E3-DC58-4751-B4C8-E3FC54625953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89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C5FBEC-A54D-4D0C-9321-7FAD4D5DABAE}"/>
              </a:ext>
            </a:extLst>
          </p:cNvPr>
          <p:cNvSpPr txBox="1"/>
          <p:nvPr/>
        </p:nvSpPr>
        <p:spPr>
          <a:xfrm>
            <a:off x="204788" y="2540001"/>
            <a:ext cx="115395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No scores are kept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Players can be rotated on and off at any time during the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Good practice is to allocate equal playing time across all players irrespective of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Close games are the most fun for both teams so if one of the teams is much stronger than the other one consider making it a 6v5 to create a more even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Scoring goals is only a small (although important!) part of the game so encouraging and praising passing, dribbling, defending, trying and putting in a good effort will give the players a greater sense of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There is no such thing as to many high fives!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84C860-929F-40E8-8901-CEF51374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25A2C-F675-4FD5-91D6-408D5397DC55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 descr="Masters (35+) — UWA-Nedlands Football Club">
            <a:extLst>
              <a:ext uri="{FF2B5EF4-FFF2-40B4-BE49-F238E27FC236}">
                <a16:creationId xmlns:a16="http://schemas.microsoft.com/office/drawing/2014/main" id="{939EE675-6EEC-45E4-BEDD-ED1881B3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03D314-1411-4E27-8FE7-1AF5D0647AC5}"/>
              </a:ext>
            </a:extLst>
          </p:cNvPr>
          <p:cNvSpPr/>
          <p:nvPr/>
        </p:nvSpPr>
        <p:spPr>
          <a:xfrm>
            <a:off x="-2" y="1214438"/>
            <a:ext cx="12192000" cy="1057275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A4F010-0366-40BD-A0EA-11BC6D371C54}"/>
              </a:ext>
            </a:extLst>
          </p:cNvPr>
          <p:cNvSpPr txBox="1">
            <a:spLocks/>
          </p:cNvSpPr>
          <p:nvPr/>
        </p:nvSpPr>
        <p:spPr>
          <a:xfrm>
            <a:off x="204788" y="1243013"/>
            <a:ext cx="1198721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D8C600"/>
                </a:solidFill>
              </a:rPr>
              <a:t>The Game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E0D56-2628-4BE5-9172-28E62AC6F4AC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18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C5FBEC-A54D-4D0C-9321-7FAD4D5DABAE}"/>
              </a:ext>
            </a:extLst>
          </p:cNvPr>
          <p:cNvSpPr txBox="1"/>
          <p:nvPr/>
        </p:nvSpPr>
        <p:spPr>
          <a:xfrm>
            <a:off x="204788" y="2540001"/>
            <a:ext cx="115395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Playing for the first time can be a bit scary and stressful for some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 big pitch, cheering parents and not really knowing what to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Defending (hiding in) the goal can give a sense of safety, particularly when you are there with 1 or more of your team 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Gentle encouragement is the way to go, forcing kids can have the adverse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If a child does not want to get onto the pitch then maybe they could hold their parents hand and have a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Giving shy kids a chance to take a kick in, goal kicks and kick offs and abundantly praising them helps build their confidence a bit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Taking a moment after every game and recognising the contribution of each child will help to further build confidence (and having a snake as a reward is guaranteed to bring the smiles out)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84C860-929F-40E8-8901-CEF51374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25A2C-F675-4FD5-91D6-408D5397DC55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 descr="Masters (35+) — UWA-Nedlands Football Club">
            <a:extLst>
              <a:ext uri="{FF2B5EF4-FFF2-40B4-BE49-F238E27FC236}">
                <a16:creationId xmlns:a16="http://schemas.microsoft.com/office/drawing/2014/main" id="{939EE675-6EEC-45E4-BEDD-ED1881B3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03D314-1411-4E27-8FE7-1AF5D0647AC5}"/>
              </a:ext>
            </a:extLst>
          </p:cNvPr>
          <p:cNvSpPr/>
          <p:nvPr/>
        </p:nvSpPr>
        <p:spPr>
          <a:xfrm>
            <a:off x="-3" y="1214438"/>
            <a:ext cx="12192000" cy="1057275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A4F010-0366-40BD-A0EA-11BC6D371C54}"/>
              </a:ext>
            </a:extLst>
          </p:cNvPr>
          <p:cNvSpPr txBox="1">
            <a:spLocks/>
          </p:cNvSpPr>
          <p:nvPr/>
        </p:nvSpPr>
        <p:spPr>
          <a:xfrm>
            <a:off x="204788" y="1243013"/>
            <a:ext cx="1198721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D8C600"/>
                </a:solidFill>
              </a:rPr>
              <a:t>The Game for Kindy Teams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E0D56-2628-4BE5-9172-28E62AC6F4AC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61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EAAA-6BB1-42A4-BC79-423A33CE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90" y="2391568"/>
            <a:ext cx="11987210" cy="4351338"/>
          </a:xfrm>
        </p:spPr>
        <p:txBody>
          <a:bodyPr>
            <a:noAutofit/>
          </a:bodyPr>
          <a:lstStyle/>
          <a:p>
            <a:r>
              <a:rPr lang="en-US" sz="1600" b="1" dirty="0"/>
              <a:t>Be enthusiastic </a:t>
            </a:r>
            <a:r>
              <a:rPr lang="en-US" sz="1600" dirty="0"/>
              <a:t>If you look like you are having a good time, it will generally follow that the kids will have a good time. Try to show the children that there is no place you would rather be than on the field with them.</a:t>
            </a:r>
          </a:p>
          <a:p>
            <a:r>
              <a:rPr lang="en-US" sz="1600" b="1" dirty="0"/>
              <a:t>Be friendly </a:t>
            </a:r>
            <a:r>
              <a:rPr lang="en-US" sz="1600" dirty="0"/>
              <a:t>The kids need to feel that you are on their side, as a friend as well as a mentor. Make sure you greet every player on arrival and say goodbye to every player when they leave, thanking them for their efforts in the session. </a:t>
            </a:r>
          </a:p>
          <a:p>
            <a:r>
              <a:rPr lang="en-US" sz="1600" b="1" dirty="0"/>
              <a:t>Show your sense of </a:t>
            </a:r>
            <a:r>
              <a:rPr lang="en-US" sz="1600" b="1" dirty="0" err="1"/>
              <a:t>humour</a:t>
            </a:r>
            <a:r>
              <a:rPr lang="en-US" sz="1600" b="1" dirty="0"/>
              <a:t> </a:t>
            </a:r>
            <a:r>
              <a:rPr lang="en-US" sz="1600" dirty="0"/>
              <a:t>Fun is the key word; young players are not preparing for the World Cup, so let them enjoy themselves. Letting the children see you laugh is a great way of showing them you are a warm, likeable person.</a:t>
            </a:r>
          </a:p>
          <a:p>
            <a:r>
              <a:rPr lang="en-US" sz="1600" b="1" dirty="0"/>
              <a:t>Respect every individual </a:t>
            </a:r>
            <a:r>
              <a:rPr lang="en-US" sz="1600" dirty="0"/>
              <a:t>Children need to feel valued, which helps them develop self-confidence during this key phase of their social growth. </a:t>
            </a:r>
          </a:p>
          <a:p>
            <a:r>
              <a:rPr lang="en-US" sz="1600" b="1" dirty="0"/>
              <a:t>Give lots of praise </a:t>
            </a:r>
            <a:r>
              <a:rPr lang="en-US" sz="1600" dirty="0" err="1"/>
              <a:t>Praise</a:t>
            </a:r>
            <a:r>
              <a:rPr lang="en-US" sz="1600" dirty="0"/>
              <a:t> is not only given for doing something well; it should also be used to recognise effort. </a:t>
            </a:r>
          </a:p>
          <a:p>
            <a:r>
              <a:rPr lang="en-US" sz="1600" b="1" dirty="0"/>
              <a:t>Encourage after mistakes </a:t>
            </a:r>
            <a:r>
              <a:rPr lang="en-US" sz="1600" dirty="0"/>
              <a:t>never see the kids’ errors or mistakes as negatives. Everything that happens is a learning experience. Young players can learn just as much from a miskick or loss of possession as from a successful shot at goal. </a:t>
            </a:r>
          </a:p>
          <a:p>
            <a:r>
              <a:rPr lang="en-US" sz="1600" b="1" dirty="0"/>
              <a:t>Display excellent social skills </a:t>
            </a:r>
            <a:r>
              <a:rPr lang="en-US" sz="1600" dirty="0"/>
              <a:t>Your </a:t>
            </a:r>
            <a:r>
              <a:rPr lang="en-US" sz="1600" dirty="0" err="1"/>
              <a:t>behaviour</a:t>
            </a:r>
            <a:r>
              <a:rPr lang="en-US" sz="1600" dirty="0"/>
              <a:t> is usually imitated by children, so make sure you are a good role model. Be polite, respectful, calm and no pressure. Communicate with each player individually, and talk regularly to their parents. </a:t>
            </a:r>
          </a:p>
          <a:p>
            <a:r>
              <a:rPr lang="en-US" sz="1600" b="1" dirty="0"/>
              <a:t>Be patient </a:t>
            </a:r>
            <a:r>
              <a:rPr lang="en-US" sz="1600" dirty="0"/>
              <a:t>Training with younger age groups can be frustrating at times, so remember that patience is a virtue. Don’t have unrealistic expectations – expect things to go wrong. Usually, it’s not their intent to stop things working, it’s just their age</a:t>
            </a:r>
            <a:endParaRPr lang="en-AU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0AEECB-72B4-405E-9008-7698478F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4D8D91-A446-4BD6-9EEF-1959EB03E3DC}"/>
              </a:ext>
            </a:extLst>
          </p:cNvPr>
          <p:cNvSpPr/>
          <p:nvPr/>
        </p:nvSpPr>
        <p:spPr>
          <a:xfrm>
            <a:off x="0" y="0"/>
            <a:ext cx="12192000" cy="121443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 descr="Masters (35+) — UWA-Nedlands Football Club">
            <a:extLst>
              <a:ext uri="{FF2B5EF4-FFF2-40B4-BE49-F238E27FC236}">
                <a16:creationId xmlns:a16="http://schemas.microsoft.com/office/drawing/2014/main" id="{9048A51A-41AF-4DD4-B798-9A57CA55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9462"/>
            <a:ext cx="967813" cy="9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BB573E-8CF3-4879-9991-28740DB0D2DA}"/>
              </a:ext>
            </a:extLst>
          </p:cNvPr>
          <p:cNvSpPr/>
          <p:nvPr/>
        </p:nvSpPr>
        <p:spPr>
          <a:xfrm>
            <a:off x="-3" y="1214438"/>
            <a:ext cx="12192000" cy="1057275"/>
          </a:xfrm>
          <a:prstGeom prst="rect">
            <a:avLst/>
          </a:prstGeom>
          <a:solidFill>
            <a:srgbClr val="2A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EFCB15-3093-45ED-B344-178261C1CF56}"/>
              </a:ext>
            </a:extLst>
          </p:cNvPr>
          <p:cNvSpPr txBox="1">
            <a:spLocks/>
          </p:cNvSpPr>
          <p:nvPr/>
        </p:nvSpPr>
        <p:spPr>
          <a:xfrm>
            <a:off x="204788" y="1214438"/>
            <a:ext cx="11987210" cy="131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D8C600"/>
                </a:solidFill>
              </a:rPr>
              <a:t>Coaching Tips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466D6-1178-42C8-86EF-38AC31190E17}"/>
              </a:ext>
            </a:extLst>
          </p:cNvPr>
          <p:cNvSpPr/>
          <p:nvPr/>
        </p:nvSpPr>
        <p:spPr>
          <a:xfrm>
            <a:off x="-2" y="6627812"/>
            <a:ext cx="12192000" cy="230188"/>
          </a:xfrm>
          <a:prstGeom prst="rect">
            <a:avLst/>
          </a:prstGeom>
          <a:solidFill>
            <a:srgbClr val="0B7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70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1248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Joey Soccer 2021</vt:lpstr>
      <vt:lpstr>PowerPoint Presentation</vt:lpstr>
      <vt:lpstr>About Joey Soccer</vt:lpstr>
      <vt:lpstr>About Joey Soccer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Joey Soccer 2021</dc:title>
  <dc:creator>Art Hiemstra</dc:creator>
  <cp:lastModifiedBy>Art Hiemstra</cp:lastModifiedBy>
  <cp:revision>22</cp:revision>
  <dcterms:created xsi:type="dcterms:W3CDTF">2021-04-29T07:30:21Z</dcterms:created>
  <dcterms:modified xsi:type="dcterms:W3CDTF">2021-04-29T13:06:59Z</dcterms:modified>
</cp:coreProperties>
</file>